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embeddedFontLst>
    <p:embeddedFont>
      <p:font typeface="BIZ UDPゴシック" panose="020B0400000000000000" pitchFamily="50" charset="-128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n3tygWOAk4+4v0e+C5LnU3H8s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Rakus Invoice 5">
  <p:cSld name="1_Rakus Invoice 5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325" y="755999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287015" y="1519200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287015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2"/>
          </p:nvPr>
        </p:nvSpPr>
        <p:spPr>
          <a:xfrm>
            <a:off x="4032014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3"/>
          </p:nvPr>
        </p:nvSpPr>
        <p:spPr>
          <a:xfrm>
            <a:off x="287015" y="2681288"/>
            <a:ext cx="6985323" cy="40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4"/>
          </p:nvPr>
        </p:nvSpPr>
        <p:spPr>
          <a:xfrm>
            <a:off x="287338" y="5561813"/>
            <a:ext cx="6984999" cy="1818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5"/>
          </p:nvPr>
        </p:nvSpPr>
        <p:spPr>
          <a:xfrm>
            <a:off x="510000" y="6165475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6"/>
          </p:nvPr>
        </p:nvSpPr>
        <p:spPr>
          <a:xfrm>
            <a:off x="4071776" y="5723585"/>
            <a:ext cx="3031200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7"/>
          </p:nvPr>
        </p:nvSpPr>
        <p:spPr>
          <a:xfrm>
            <a:off x="287015" y="7682125"/>
            <a:ext cx="6984999" cy="181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8"/>
          </p:nvPr>
        </p:nvSpPr>
        <p:spPr>
          <a:xfrm>
            <a:off x="509677" y="8285787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9"/>
          </p:nvPr>
        </p:nvSpPr>
        <p:spPr>
          <a:xfrm>
            <a:off x="4071453" y="7843897"/>
            <a:ext cx="3031199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3"/>
          </p:nvPr>
        </p:nvSpPr>
        <p:spPr>
          <a:xfrm>
            <a:off x="287015" y="1206000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0" name="Google Shape;30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oogle Shape;31;p3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32" name="Google Shape;32;p3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33" name="Google Shape;33;p3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pic>
        <p:nvPicPr>
          <p:cNvPr id="35" name="Google Shape;35;p3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0" y="755998"/>
            <a:ext cx="2105925" cy="172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29">
          <p15:clr>
            <a:srgbClr val="A4A3A4"/>
          </p15:clr>
        </p15:guide>
        <p15:guide id="2" orient="horz" pos="6225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Rakus Invoice 6">
  <p:cSld name="1_Rakus Invoice 6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/>
          <p:nvPr/>
        </p:nvSpPr>
        <p:spPr>
          <a:xfrm>
            <a:off x="0" y="752138"/>
            <a:ext cx="7559673" cy="173727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6" name="Google Shape;186;p13"/>
          <p:cNvSpPr txBox="1">
            <a:spLocks noGrp="1"/>
          </p:cNvSpPr>
          <p:nvPr>
            <p:ph type="body" idx="1"/>
          </p:nvPr>
        </p:nvSpPr>
        <p:spPr>
          <a:xfrm>
            <a:off x="287015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body" idx="2"/>
          </p:nvPr>
        </p:nvSpPr>
        <p:spPr>
          <a:xfrm>
            <a:off x="4032014" y="3221236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3"/>
          <p:cNvSpPr txBox="1">
            <a:spLocks noGrp="1"/>
          </p:cNvSpPr>
          <p:nvPr>
            <p:ph type="body" idx="3"/>
          </p:nvPr>
        </p:nvSpPr>
        <p:spPr>
          <a:xfrm>
            <a:off x="287015" y="2681288"/>
            <a:ext cx="6985323" cy="40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3"/>
          <p:cNvSpPr txBox="1">
            <a:spLocks noGrp="1"/>
          </p:cNvSpPr>
          <p:nvPr>
            <p:ph type="body" idx="4"/>
          </p:nvPr>
        </p:nvSpPr>
        <p:spPr>
          <a:xfrm>
            <a:off x="287338" y="5561813"/>
            <a:ext cx="6984999" cy="1818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body" idx="5"/>
          </p:nvPr>
        </p:nvSpPr>
        <p:spPr>
          <a:xfrm>
            <a:off x="510000" y="6165475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3"/>
          <p:cNvSpPr txBox="1">
            <a:spLocks noGrp="1"/>
          </p:cNvSpPr>
          <p:nvPr>
            <p:ph type="body" idx="6"/>
          </p:nvPr>
        </p:nvSpPr>
        <p:spPr>
          <a:xfrm>
            <a:off x="4032014" y="5723585"/>
            <a:ext cx="3070961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body" idx="7"/>
          </p:nvPr>
        </p:nvSpPr>
        <p:spPr>
          <a:xfrm>
            <a:off x="287015" y="7682125"/>
            <a:ext cx="6984999" cy="181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13"/>
          <p:cNvSpPr txBox="1">
            <a:spLocks noGrp="1"/>
          </p:cNvSpPr>
          <p:nvPr>
            <p:ph type="body" idx="8"/>
          </p:nvPr>
        </p:nvSpPr>
        <p:spPr>
          <a:xfrm>
            <a:off x="509677" y="8285787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body" idx="9"/>
          </p:nvPr>
        </p:nvSpPr>
        <p:spPr>
          <a:xfrm>
            <a:off x="4032015" y="7843897"/>
            <a:ext cx="3070638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95" name="Google Shape;19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3"/>
          <p:cNvSpPr txBox="1">
            <a:spLocks noGrp="1"/>
          </p:cNvSpPr>
          <p:nvPr>
            <p:ph type="title"/>
          </p:nvPr>
        </p:nvSpPr>
        <p:spPr>
          <a:xfrm>
            <a:off x="287015" y="1519200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3"/>
          <p:cNvSpPr txBox="1">
            <a:spLocks noGrp="1"/>
          </p:cNvSpPr>
          <p:nvPr>
            <p:ph type="body" idx="13"/>
          </p:nvPr>
        </p:nvSpPr>
        <p:spPr>
          <a:xfrm>
            <a:off x="287015" y="1206000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98" name="Google Shape;198;p13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99" name="Google Shape;199;p13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pic>
        <p:nvPicPr>
          <p:cNvPr id="202" name="Google Shape;202;p13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0" y="755998"/>
            <a:ext cx="2105925" cy="172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3"/>
          <p:cNvSpPr>
            <a:spLocks noGrp="1"/>
          </p:cNvSpPr>
          <p:nvPr>
            <p:ph type="pic" idx="14"/>
          </p:nvPr>
        </p:nvSpPr>
        <p:spPr>
          <a:xfrm>
            <a:off x="0" y="752476"/>
            <a:ext cx="7559675" cy="173152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9">
          <p15:clr>
            <a:srgbClr val="A4A3A4"/>
          </p15:clr>
        </p15:guide>
        <p15:guide id="2" orient="horz" pos="2029">
          <p15:clr>
            <a:srgbClr val="A4A3A4"/>
          </p15:clr>
        </p15:guide>
        <p15:guide id="3" orient="horz" pos="6225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白紙">
  <p:cSld name="白紙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kus Invoice with image 1">
  <p:cSld name="Rakus Invoice with image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/>
          <p:nvPr/>
        </p:nvSpPr>
        <p:spPr>
          <a:xfrm>
            <a:off x="0" y="752138"/>
            <a:ext cx="7559673" cy="173727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2" name="Google Shape;52;p5"/>
          <p:cNvSpPr txBox="1">
            <a:spLocks noGrp="1"/>
          </p:cNvSpPr>
          <p:nvPr>
            <p:ph type="body" idx="1"/>
          </p:nvPr>
        </p:nvSpPr>
        <p:spPr>
          <a:xfrm>
            <a:off x="287015" y="3221038"/>
            <a:ext cx="3240000" cy="30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2"/>
          </p:nvPr>
        </p:nvSpPr>
        <p:spPr>
          <a:xfrm>
            <a:off x="4032014" y="3221038"/>
            <a:ext cx="3240000" cy="30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3"/>
          </p:nvPr>
        </p:nvSpPr>
        <p:spPr>
          <a:xfrm>
            <a:off x="287015" y="2681288"/>
            <a:ext cx="6985323" cy="40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4"/>
          </p:nvPr>
        </p:nvSpPr>
        <p:spPr>
          <a:xfrm>
            <a:off x="287338" y="6451189"/>
            <a:ext cx="6984999" cy="1818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body" idx="5"/>
          </p:nvPr>
        </p:nvSpPr>
        <p:spPr>
          <a:xfrm>
            <a:off x="510000" y="7054851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6"/>
          </p:nvPr>
        </p:nvSpPr>
        <p:spPr>
          <a:xfrm>
            <a:off x="4032014" y="6612961"/>
            <a:ext cx="3070961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7"/>
          </p:nvPr>
        </p:nvSpPr>
        <p:spPr>
          <a:xfrm>
            <a:off x="287015" y="8571501"/>
            <a:ext cx="6984999" cy="181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8"/>
          </p:nvPr>
        </p:nvSpPr>
        <p:spPr>
          <a:xfrm>
            <a:off x="509677" y="9175163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body" idx="9"/>
          </p:nvPr>
        </p:nvSpPr>
        <p:spPr>
          <a:xfrm>
            <a:off x="4032015" y="8733273"/>
            <a:ext cx="3070638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title"/>
          </p:nvPr>
        </p:nvSpPr>
        <p:spPr>
          <a:xfrm>
            <a:off x="287015" y="1519200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13"/>
          </p:nvPr>
        </p:nvSpPr>
        <p:spPr>
          <a:xfrm>
            <a:off x="287015" y="1206000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63" name="Google Shape;63;p5" descr="図形&#10;&#10;自動的に生成された説明"/>
          <p:cNvPicPr preferRelativeResize="0"/>
          <p:nvPr/>
        </p:nvPicPr>
        <p:blipFill rotWithShape="1">
          <a:blip r:embed="rId2">
            <a:alphaModFix/>
          </a:blip>
          <a:srcRect t="25584" r="25003" b="30520"/>
          <a:stretch/>
        </p:blipFill>
        <p:spPr>
          <a:xfrm>
            <a:off x="5453750" y="755998"/>
            <a:ext cx="2105925" cy="172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9">
          <p15:clr>
            <a:srgbClr val="A4A3A4"/>
          </p15:clr>
        </p15:guide>
        <p15:guide id="2" orient="horz" pos="2029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akus Invoice two columns">
  <p:cSld name="Rakus Invoice two column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6"/>
          <p:cNvPicPr preferRelativeResize="0"/>
          <p:nvPr/>
        </p:nvPicPr>
        <p:blipFill rotWithShape="1">
          <a:blip r:embed="rId2">
            <a:alphaModFix/>
          </a:blip>
          <a:srcRect l="4538" b="2497"/>
          <a:stretch/>
        </p:blipFill>
        <p:spPr>
          <a:xfrm>
            <a:off x="-325" y="7110128"/>
            <a:ext cx="2504796" cy="358168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6"/>
          <p:cNvSpPr/>
          <p:nvPr/>
        </p:nvSpPr>
        <p:spPr>
          <a:xfrm>
            <a:off x="-325" y="0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" name="Google Shape;67;p6"/>
          <p:cNvSpPr txBox="1">
            <a:spLocks noGrp="1"/>
          </p:cNvSpPr>
          <p:nvPr>
            <p:ph type="title"/>
          </p:nvPr>
        </p:nvSpPr>
        <p:spPr>
          <a:xfrm>
            <a:off x="287015" y="839401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body" idx="1"/>
          </p:nvPr>
        </p:nvSpPr>
        <p:spPr>
          <a:xfrm>
            <a:off x="287015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body" idx="2"/>
          </p:nvPr>
        </p:nvSpPr>
        <p:spPr>
          <a:xfrm>
            <a:off x="4032661" y="2033587"/>
            <a:ext cx="3240000" cy="335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3"/>
          </p:nvPr>
        </p:nvSpPr>
        <p:spPr>
          <a:xfrm>
            <a:off x="287015" y="526201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/>
          <p:nvPr/>
        </p:nvSpPr>
        <p:spPr>
          <a:xfrm>
            <a:off x="0" y="9802613"/>
            <a:ext cx="7559675" cy="889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72" name="Google Shape;7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6"/>
          <p:cNvSpPr txBox="1">
            <a:spLocks noGrp="1"/>
          </p:cNvSpPr>
          <p:nvPr>
            <p:ph type="body" idx="4"/>
          </p:nvPr>
        </p:nvSpPr>
        <p:spPr>
          <a:xfrm>
            <a:off x="4032338" y="5670380"/>
            <a:ext cx="3240000" cy="3852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74" name="Google Shape;74;p6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75" name="Google Shape;75;p6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76" name="Google Shape;76;p6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 dirty="0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 dirty="0"/>
            </a:p>
          </p:txBody>
        </p:sp>
      </p:grpSp>
      <p:sp>
        <p:nvSpPr>
          <p:cNvPr id="78" name="Google Shape;78;p6"/>
          <p:cNvSpPr txBox="1"/>
          <p:nvPr/>
        </p:nvSpPr>
        <p:spPr>
          <a:xfrm>
            <a:off x="4193940" y="10143460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03-6675-3811 (東京) 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79" name="Google Shape;79;p6"/>
          <p:cNvSpPr txBox="1"/>
          <p:nvPr/>
        </p:nvSpPr>
        <p:spPr>
          <a:xfrm>
            <a:off x="4193988" y="10304824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受付時間 平日9:30〜18:00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80" name="Google Shape;80;p6" descr="図形&#10;&#10;自動的に生成された説明"/>
          <p:cNvPicPr preferRelativeResize="0"/>
          <p:nvPr/>
        </p:nvPicPr>
        <p:blipFill rotWithShape="1">
          <a:blip r:embed="rId4">
            <a:alphaModFix/>
          </a:blip>
          <a:srcRect t="25584" r="25003" b="30520"/>
          <a:stretch/>
        </p:blipFill>
        <p:spPr>
          <a:xfrm>
            <a:off x="5453751" y="0"/>
            <a:ext cx="2105924" cy="17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8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Rakus Invoice two columns">
  <p:cSld name="3_Rakus Invoice two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7"/>
          <p:cNvPicPr preferRelativeResize="0"/>
          <p:nvPr/>
        </p:nvPicPr>
        <p:blipFill rotWithShape="1">
          <a:blip r:embed="rId2">
            <a:alphaModFix/>
          </a:blip>
          <a:srcRect l="4538" b="2497"/>
          <a:stretch/>
        </p:blipFill>
        <p:spPr>
          <a:xfrm>
            <a:off x="-325" y="7110128"/>
            <a:ext cx="2504796" cy="358168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7"/>
          <p:cNvSpPr/>
          <p:nvPr/>
        </p:nvSpPr>
        <p:spPr>
          <a:xfrm>
            <a:off x="-325" y="0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84" name="Google Shape;84;p7"/>
          <p:cNvSpPr txBox="1">
            <a:spLocks noGrp="1"/>
          </p:cNvSpPr>
          <p:nvPr>
            <p:ph type="title"/>
          </p:nvPr>
        </p:nvSpPr>
        <p:spPr>
          <a:xfrm>
            <a:off x="287015" y="839401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1"/>
          </p:nvPr>
        </p:nvSpPr>
        <p:spPr>
          <a:xfrm>
            <a:off x="287015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7"/>
          <p:cNvSpPr txBox="1">
            <a:spLocks noGrp="1"/>
          </p:cNvSpPr>
          <p:nvPr>
            <p:ph type="body" idx="2"/>
          </p:nvPr>
        </p:nvSpPr>
        <p:spPr>
          <a:xfrm>
            <a:off x="4032661" y="2033587"/>
            <a:ext cx="3240000" cy="335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3"/>
          </p:nvPr>
        </p:nvSpPr>
        <p:spPr>
          <a:xfrm>
            <a:off x="287015" y="526201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9802613"/>
            <a:ext cx="7559675" cy="889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89" name="Google Shape;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7"/>
          <p:cNvSpPr txBox="1">
            <a:spLocks noGrp="1"/>
          </p:cNvSpPr>
          <p:nvPr>
            <p:ph type="body" idx="4"/>
          </p:nvPr>
        </p:nvSpPr>
        <p:spPr>
          <a:xfrm>
            <a:off x="4032338" y="5670380"/>
            <a:ext cx="3240000" cy="3852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91" name="Google Shape;91;p7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92" name="Google Shape;92;p7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93" name="Google Shape;93;p7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pic>
        <p:nvPicPr>
          <p:cNvPr id="95" name="Google Shape;95;p7" descr="図形&#10;&#10;自動的に生成された説明"/>
          <p:cNvPicPr preferRelativeResize="0"/>
          <p:nvPr/>
        </p:nvPicPr>
        <p:blipFill rotWithShape="1">
          <a:blip r:embed="rId4">
            <a:alphaModFix/>
          </a:blip>
          <a:srcRect t="25584" r="25003" b="30520"/>
          <a:stretch/>
        </p:blipFill>
        <p:spPr>
          <a:xfrm>
            <a:off x="5453751" y="0"/>
            <a:ext cx="2105924" cy="17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8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akus Invoice two columns">
  <p:cSld name="1_Rakus Invoice two column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"/>
          <p:cNvSpPr/>
          <p:nvPr/>
        </p:nvSpPr>
        <p:spPr>
          <a:xfrm>
            <a:off x="-325" y="0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98" name="Google Shape;98;p8"/>
          <p:cNvSpPr txBox="1">
            <a:spLocks noGrp="1"/>
          </p:cNvSpPr>
          <p:nvPr>
            <p:ph type="title"/>
          </p:nvPr>
        </p:nvSpPr>
        <p:spPr>
          <a:xfrm>
            <a:off x="287015" y="839401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body" idx="1"/>
          </p:nvPr>
        </p:nvSpPr>
        <p:spPr>
          <a:xfrm>
            <a:off x="287015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2"/>
          </p:nvPr>
        </p:nvSpPr>
        <p:spPr>
          <a:xfrm>
            <a:off x="4032661" y="2033587"/>
            <a:ext cx="3240000" cy="335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3"/>
          </p:nvPr>
        </p:nvSpPr>
        <p:spPr>
          <a:xfrm>
            <a:off x="287015" y="526201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8"/>
          <p:cNvSpPr/>
          <p:nvPr/>
        </p:nvSpPr>
        <p:spPr>
          <a:xfrm>
            <a:off x="0" y="9802613"/>
            <a:ext cx="7559675" cy="889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03" name="Google Shape;10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8"/>
          <p:cNvSpPr txBox="1">
            <a:spLocks noGrp="1"/>
          </p:cNvSpPr>
          <p:nvPr>
            <p:ph type="body" idx="4"/>
          </p:nvPr>
        </p:nvSpPr>
        <p:spPr>
          <a:xfrm>
            <a:off x="4032338" y="5670380"/>
            <a:ext cx="3240000" cy="3852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05" name="Google Shape;105;p8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06" name="Google Shape;106;p8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107" name="Google Shape;107;p8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sp>
        <p:nvSpPr>
          <p:cNvPr id="109" name="Google Shape;109;p8"/>
          <p:cNvSpPr txBox="1"/>
          <p:nvPr/>
        </p:nvSpPr>
        <p:spPr>
          <a:xfrm>
            <a:off x="4193940" y="10134892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03-6675-3811 (東京) 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10" name="Google Shape;110;p8"/>
          <p:cNvSpPr txBox="1"/>
          <p:nvPr/>
        </p:nvSpPr>
        <p:spPr>
          <a:xfrm>
            <a:off x="4193988" y="10304824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受付時間 平日9:30〜18:00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11" name="Google Shape;111;p8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1" y="0"/>
            <a:ext cx="2105924" cy="17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8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akus Invoice two columns">
  <p:cSld name="2_Rakus Invoice two column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/>
          <p:nvPr/>
        </p:nvSpPr>
        <p:spPr>
          <a:xfrm>
            <a:off x="-325" y="0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14" name="Google Shape;114;p9"/>
          <p:cNvSpPr txBox="1">
            <a:spLocks noGrp="1"/>
          </p:cNvSpPr>
          <p:nvPr>
            <p:ph type="title"/>
          </p:nvPr>
        </p:nvSpPr>
        <p:spPr>
          <a:xfrm>
            <a:off x="287015" y="839401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body" idx="1"/>
          </p:nvPr>
        </p:nvSpPr>
        <p:spPr>
          <a:xfrm>
            <a:off x="287015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body" idx="2"/>
          </p:nvPr>
        </p:nvSpPr>
        <p:spPr>
          <a:xfrm>
            <a:off x="4032661" y="2033587"/>
            <a:ext cx="3240000" cy="335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3"/>
          </p:nvPr>
        </p:nvSpPr>
        <p:spPr>
          <a:xfrm>
            <a:off x="287015" y="526201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9"/>
          <p:cNvSpPr/>
          <p:nvPr/>
        </p:nvSpPr>
        <p:spPr>
          <a:xfrm>
            <a:off x="0" y="9802613"/>
            <a:ext cx="7559675" cy="889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19" name="Google Shape;11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9"/>
          <p:cNvSpPr txBox="1">
            <a:spLocks noGrp="1"/>
          </p:cNvSpPr>
          <p:nvPr>
            <p:ph type="body" idx="4"/>
          </p:nvPr>
        </p:nvSpPr>
        <p:spPr>
          <a:xfrm>
            <a:off x="4032338" y="5670380"/>
            <a:ext cx="3240000" cy="3852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21" name="Google Shape;121;p9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22" name="Google Shape;122;p9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123" name="Google Shape;123;p9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pic>
        <p:nvPicPr>
          <p:cNvPr id="125" name="Google Shape;125;p9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1" y="0"/>
            <a:ext cx="2105924" cy="17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8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akus Invoice wth image top">
  <p:cSld name="Rakus Invoice wth image top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0"/>
          <p:cNvPicPr preferRelativeResize="0"/>
          <p:nvPr/>
        </p:nvPicPr>
        <p:blipFill rotWithShape="1">
          <a:blip r:embed="rId2">
            <a:alphaModFix/>
          </a:blip>
          <a:srcRect l="4538" b="2497"/>
          <a:stretch/>
        </p:blipFill>
        <p:spPr>
          <a:xfrm>
            <a:off x="-325" y="7110128"/>
            <a:ext cx="2504796" cy="358168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0"/>
          <p:cNvSpPr/>
          <p:nvPr/>
        </p:nvSpPr>
        <p:spPr>
          <a:xfrm>
            <a:off x="0" y="-14286"/>
            <a:ext cx="7559673" cy="174997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29" name="Google Shape;129;p10"/>
          <p:cNvSpPr txBox="1">
            <a:spLocks noGrp="1"/>
          </p:cNvSpPr>
          <p:nvPr>
            <p:ph type="title"/>
          </p:nvPr>
        </p:nvSpPr>
        <p:spPr>
          <a:xfrm>
            <a:off x="287015" y="839401"/>
            <a:ext cx="4824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body" idx="1"/>
          </p:nvPr>
        </p:nvSpPr>
        <p:spPr>
          <a:xfrm>
            <a:off x="287015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0"/>
          <p:cNvSpPr txBox="1">
            <a:spLocks noGrp="1"/>
          </p:cNvSpPr>
          <p:nvPr>
            <p:ph type="body" idx="2"/>
          </p:nvPr>
        </p:nvSpPr>
        <p:spPr>
          <a:xfrm>
            <a:off x="4032661" y="2033587"/>
            <a:ext cx="3240000" cy="748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0"/>
          <p:cNvSpPr txBox="1">
            <a:spLocks noGrp="1"/>
          </p:cNvSpPr>
          <p:nvPr>
            <p:ph type="body" idx="3"/>
          </p:nvPr>
        </p:nvSpPr>
        <p:spPr>
          <a:xfrm>
            <a:off x="287015" y="526201"/>
            <a:ext cx="4824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0"/>
          <p:cNvSpPr/>
          <p:nvPr/>
        </p:nvSpPr>
        <p:spPr>
          <a:xfrm>
            <a:off x="0" y="9802613"/>
            <a:ext cx="7559675" cy="889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34" name="Google Shape;13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" name="Google Shape;135;p10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36" name="Google Shape;136;p10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137" name="Google Shape;137;p10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sp>
        <p:nvSpPr>
          <p:cNvPr id="139" name="Google Shape;139;p10"/>
          <p:cNvSpPr txBox="1"/>
          <p:nvPr/>
        </p:nvSpPr>
        <p:spPr>
          <a:xfrm>
            <a:off x="4193940" y="10159168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03-6675-3811 (東京) 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40" name="Google Shape;140;p10"/>
          <p:cNvSpPr txBox="1"/>
          <p:nvPr/>
        </p:nvSpPr>
        <p:spPr>
          <a:xfrm>
            <a:off x="4193989" y="10304824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受付時間 平日9:30〜18:00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41" name="Google Shape;141;p10" descr="図形&#10;&#10;自動的に生成された説明"/>
          <p:cNvPicPr preferRelativeResize="0"/>
          <p:nvPr/>
        </p:nvPicPr>
        <p:blipFill rotWithShape="1">
          <a:blip r:embed="rId4">
            <a:alphaModFix/>
          </a:blip>
          <a:srcRect t="25584" r="25003" b="30520"/>
          <a:stretch/>
        </p:blipFill>
        <p:spPr>
          <a:xfrm>
            <a:off x="5453751" y="0"/>
            <a:ext cx="2105924" cy="17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8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kus Invoice 5">
  <p:cSld name="Rakus Invoice 5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/>
          <p:nvPr/>
        </p:nvSpPr>
        <p:spPr>
          <a:xfrm>
            <a:off x="-325" y="755999"/>
            <a:ext cx="7560000" cy="1728000"/>
          </a:xfrm>
          <a:prstGeom prst="rect">
            <a:avLst/>
          </a:prstGeom>
          <a:solidFill>
            <a:srgbClr val="D7AE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44" name="Google Shape;144;p11"/>
          <p:cNvSpPr txBox="1">
            <a:spLocks noGrp="1"/>
          </p:cNvSpPr>
          <p:nvPr>
            <p:ph type="title"/>
          </p:nvPr>
        </p:nvSpPr>
        <p:spPr>
          <a:xfrm>
            <a:off x="287015" y="1519200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1"/>
          <p:cNvSpPr txBox="1">
            <a:spLocks noGrp="1"/>
          </p:cNvSpPr>
          <p:nvPr>
            <p:ph type="body" idx="1"/>
          </p:nvPr>
        </p:nvSpPr>
        <p:spPr>
          <a:xfrm>
            <a:off x="287015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2"/>
          </p:nvPr>
        </p:nvSpPr>
        <p:spPr>
          <a:xfrm>
            <a:off x="4032014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1"/>
          <p:cNvSpPr txBox="1">
            <a:spLocks noGrp="1"/>
          </p:cNvSpPr>
          <p:nvPr>
            <p:ph type="body" idx="3"/>
          </p:nvPr>
        </p:nvSpPr>
        <p:spPr>
          <a:xfrm>
            <a:off x="287015" y="2681288"/>
            <a:ext cx="6985323" cy="40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1"/>
          <p:cNvSpPr txBox="1">
            <a:spLocks noGrp="1"/>
          </p:cNvSpPr>
          <p:nvPr>
            <p:ph type="body" idx="4"/>
          </p:nvPr>
        </p:nvSpPr>
        <p:spPr>
          <a:xfrm>
            <a:off x="287338" y="5561813"/>
            <a:ext cx="6984999" cy="1818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1"/>
          <p:cNvSpPr txBox="1">
            <a:spLocks noGrp="1"/>
          </p:cNvSpPr>
          <p:nvPr>
            <p:ph type="body" idx="5"/>
          </p:nvPr>
        </p:nvSpPr>
        <p:spPr>
          <a:xfrm>
            <a:off x="510000" y="6165475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6"/>
          </p:nvPr>
        </p:nvSpPr>
        <p:spPr>
          <a:xfrm>
            <a:off x="4071776" y="5723585"/>
            <a:ext cx="3031200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7"/>
          </p:nvPr>
        </p:nvSpPr>
        <p:spPr>
          <a:xfrm>
            <a:off x="287015" y="7682125"/>
            <a:ext cx="6984999" cy="181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body" idx="8"/>
          </p:nvPr>
        </p:nvSpPr>
        <p:spPr>
          <a:xfrm>
            <a:off x="509677" y="8285787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1"/>
          <p:cNvSpPr txBox="1">
            <a:spLocks noGrp="1"/>
          </p:cNvSpPr>
          <p:nvPr>
            <p:ph type="body" idx="9"/>
          </p:nvPr>
        </p:nvSpPr>
        <p:spPr>
          <a:xfrm>
            <a:off x="4071453" y="7843897"/>
            <a:ext cx="3031199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1"/>
          <p:cNvSpPr txBox="1">
            <a:spLocks noGrp="1"/>
          </p:cNvSpPr>
          <p:nvPr>
            <p:ph type="body" idx="13"/>
          </p:nvPr>
        </p:nvSpPr>
        <p:spPr>
          <a:xfrm>
            <a:off x="287015" y="1206000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55" name="Google Shape;15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6" name="Google Shape;156;p11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57" name="Google Shape;157;p11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158" name="Google Shape;158;p11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sp>
        <p:nvSpPr>
          <p:cNvPr id="160" name="Google Shape;160;p11"/>
          <p:cNvSpPr txBox="1"/>
          <p:nvPr/>
        </p:nvSpPr>
        <p:spPr>
          <a:xfrm>
            <a:off x="4193940" y="10151076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03-6675-3811 (東京) 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61" name="Google Shape;161;p11"/>
          <p:cNvSpPr txBox="1"/>
          <p:nvPr/>
        </p:nvSpPr>
        <p:spPr>
          <a:xfrm>
            <a:off x="4193990" y="10304824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受付時間 平日9:30〜18:00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62" name="Google Shape;162;p11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0" y="755998"/>
            <a:ext cx="2105925" cy="172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29">
          <p15:clr>
            <a:srgbClr val="A4A3A4"/>
          </p15:clr>
        </p15:guide>
        <p15:guide id="2" orient="horz" pos="6225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kus Invoice 6">
  <p:cSld name="Rakus Invoice 6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/>
          <p:nvPr/>
        </p:nvSpPr>
        <p:spPr>
          <a:xfrm>
            <a:off x="0" y="752138"/>
            <a:ext cx="7559673" cy="173727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65" name="Google Shape;165;p12"/>
          <p:cNvSpPr txBox="1">
            <a:spLocks noGrp="1"/>
          </p:cNvSpPr>
          <p:nvPr>
            <p:ph type="body" idx="1"/>
          </p:nvPr>
        </p:nvSpPr>
        <p:spPr>
          <a:xfrm>
            <a:off x="287015" y="3215344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2"/>
          <p:cNvSpPr txBox="1">
            <a:spLocks noGrp="1"/>
          </p:cNvSpPr>
          <p:nvPr>
            <p:ph type="body" idx="2"/>
          </p:nvPr>
        </p:nvSpPr>
        <p:spPr>
          <a:xfrm>
            <a:off x="4032014" y="3221236"/>
            <a:ext cx="3240000" cy="20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2"/>
          <p:cNvSpPr txBox="1">
            <a:spLocks noGrp="1"/>
          </p:cNvSpPr>
          <p:nvPr>
            <p:ph type="body" idx="3"/>
          </p:nvPr>
        </p:nvSpPr>
        <p:spPr>
          <a:xfrm>
            <a:off x="287015" y="2681288"/>
            <a:ext cx="6985323" cy="40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2"/>
          <p:cNvSpPr txBox="1">
            <a:spLocks noGrp="1"/>
          </p:cNvSpPr>
          <p:nvPr>
            <p:ph type="body" idx="4"/>
          </p:nvPr>
        </p:nvSpPr>
        <p:spPr>
          <a:xfrm>
            <a:off x="287338" y="5561813"/>
            <a:ext cx="6984999" cy="1818000"/>
          </a:xfrm>
          <a:prstGeom prst="rect">
            <a:avLst/>
          </a:prstGeom>
          <a:solidFill>
            <a:srgbClr val="F6F2FC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2"/>
          <p:cNvSpPr txBox="1">
            <a:spLocks noGrp="1"/>
          </p:cNvSpPr>
          <p:nvPr>
            <p:ph type="body" idx="5"/>
          </p:nvPr>
        </p:nvSpPr>
        <p:spPr>
          <a:xfrm>
            <a:off x="510000" y="6165475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2"/>
          <p:cNvSpPr txBox="1">
            <a:spLocks noGrp="1"/>
          </p:cNvSpPr>
          <p:nvPr>
            <p:ph type="body" idx="6"/>
          </p:nvPr>
        </p:nvSpPr>
        <p:spPr>
          <a:xfrm>
            <a:off x="4032014" y="5723585"/>
            <a:ext cx="3070961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12"/>
          <p:cNvSpPr txBox="1">
            <a:spLocks noGrp="1"/>
          </p:cNvSpPr>
          <p:nvPr>
            <p:ph type="body" idx="7"/>
          </p:nvPr>
        </p:nvSpPr>
        <p:spPr>
          <a:xfrm>
            <a:off x="287015" y="7682125"/>
            <a:ext cx="6984999" cy="181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 b="1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>
                <a:solidFill>
                  <a:schemeClr val="dk1"/>
                </a:solidFill>
              </a:defRPr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2"/>
          <p:cNvSpPr txBox="1">
            <a:spLocks noGrp="1"/>
          </p:cNvSpPr>
          <p:nvPr>
            <p:ph type="body" idx="8"/>
          </p:nvPr>
        </p:nvSpPr>
        <p:spPr>
          <a:xfrm>
            <a:off x="509677" y="8285787"/>
            <a:ext cx="3031200" cy="102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1pPr>
            <a:lvl2pPr marL="914400" lvl="1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2"/>
          <p:cNvSpPr txBox="1">
            <a:spLocks noGrp="1"/>
          </p:cNvSpPr>
          <p:nvPr>
            <p:ph type="body" idx="9"/>
          </p:nvPr>
        </p:nvSpPr>
        <p:spPr>
          <a:xfrm>
            <a:off x="4032015" y="7843897"/>
            <a:ext cx="3070638" cy="146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1pPr>
            <a:lvl2pPr marL="914400" lvl="1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2pPr>
            <a:lvl3pPr marL="1371600" lvl="2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74" name="Google Shape;17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015" y="10090948"/>
            <a:ext cx="266016" cy="3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2"/>
          <p:cNvSpPr txBox="1">
            <a:spLocks noGrp="1"/>
          </p:cNvSpPr>
          <p:nvPr>
            <p:ph type="title"/>
          </p:nvPr>
        </p:nvSpPr>
        <p:spPr>
          <a:xfrm>
            <a:off x="287015" y="1519200"/>
            <a:ext cx="4896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  <a:defRPr sz="31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2"/>
          <p:cNvSpPr txBox="1">
            <a:spLocks noGrp="1"/>
          </p:cNvSpPr>
          <p:nvPr>
            <p:ph type="body" idx="13"/>
          </p:nvPr>
        </p:nvSpPr>
        <p:spPr>
          <a:xfrm>
            <a:off x="287015" y="1206000"/>
            <a:ext cx="489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  <a:defRPr sz="1200" b="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2pPr>
            <a:lvl3pPr marL="1371600" lvl="2" indent="-3175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—"/>
              <a:defRPr sz="1400"/>
            </a:lvl3pPr>
            <a:lvl4pPr marL="1828800" lvl="3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IZ UDPGothic"/>
              <a:buNone/>
              <a:defRPr sz="1400"/>
            </a:lvl4pPr>
            <a:lvl5pPr marL="2286000" lvl="4" indent="-228600" algn="l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/>
            </a:lvl5pPr>
            <a:lvl6pPr marL="2743200" lvl="5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3429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22860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2"/>
          <p:cNvGrpSpPr/>
          <p:nvPr/>
        </p:nvGrpSpPr>
        <p:grpSpPr>
          <a:xfrm>
            <a:off x="755063" y="10077215"/>
            <a:ext cx="3074620" cy="213323"/>
            <a:chOff x="755063" y="10114414"/>
            <a:chExt cx="3074620" cy="213323"/>
          </a:xfrm>
        </p:grpSpPr>
        <p:sp>
          <p:nvSpPr>
            <p:cNvPr id="178" name="Google Shape;178;p12"/>
            <p:cNvSpPr txBox="1"/>
            <p:nvPr/>
          </p:nvSpPr>
          <p:spPr>
            <a:xfrm>
              <a:off x="755063" y="10114414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株式会社ラクス 「楽楽電子保存」担当</a:t>
              </a:r>
              <a:endParaRPr/>
            </a:p>
          </p:txBody>
        </p:sp>
        <p:sp>
          <p:nvSpPr>
            <p:cNvPr id="179" name="Google Shape;179;p12"/>
            <p:cNvSpPr txBox="1"/>
            <p:nvPr/>
          </p:nvSpPr>
          <p:spPr>
            <a:xfrm>
              <a:off x="755063" y="10225145"/>
              <a:ext cx="3074620" cy="102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BIZ UDPGothic"/>
                <a:buNone/>
              </a:pPr>
              <a:r>
                <a:rPr lang="ja-JP" sz="700" b="0" i="0" u="none" strike="noStrike" cap="none">
                  <a:solidFill>
                    <a:schemeClr val="dk1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〒151-0051 東京都渋谷区千駄ヶ谷5-27-5 リンクスクエア新宿 7階</a:t>
              </a:r>
              <a:endParaRPr/>
            </a:p>
          </p:txBody>
        </p:sp>
      </p:grpSp>
      <p:sp>
        <p:nvSpPr>
          <p:cNvPr id="181" name="Google Shape;181;p12"/>
          <p:cNvSpPr txBox="1"/>
          <p:nvPr/>
        </p:nvSpPr>
        <p:spPr>
          <a:xfrm>
            <a:off x="4193940" y="10175352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03-6675-3811 (東京) 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2" name="Google Shape;182;p12"/>
          <p:cNvSpPr txBox="1"/>
          <p:nvPr/>
        </p:nvSpPr>
        <p:spPr>
          <a:xfrm>
            <a:off x="4193989" y="10304824"/>
            <a:ext cx="1188000" cy="102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受付時間 平日9:30〜18:00</a:t>
            </a:r>
            <a:endParaRPr sz="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183" name="Google Shape;183;p12" descr="図形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25584" r="25003" b="30520"/>
          <a:stretch/>
        </p:blipFill>
        <p:spPr>
          <a:xfrm>
            <a:off x="5453750" y="755998"/>
            <a:ext cx="2105925" cy="172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9">
          <p15:clr>
            <a:srgbClr val="A4A3A4"/>
          </p15:clr>
        </p15:guide>
        <p15:guide id="2" orient="horz" pos="2029">
          <p15:clr>
            <a:srgbClr val="A4A3A4"/>
          </p15:clr>
        </p15:guide>
        <p15:guide id="3" orient="horz" pos="6225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テキスト が含まれている画像&#10;&#10;自動的に生成された説明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7205" y="168192"/>
            <a:ext cx="1728000" cy="58343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287015" y="1476000"/>
            <a:ext cx="6985323" cy="705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IZ UDPGothic"/>
              <a:buNone/>
              <a:defRPr sz="3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287338" y="3240000"/>
            <a:ext cx="698500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921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Char char="—"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1pPr>
            <a:lvl2pPr marL="914400" marR="0" lvl="1" indent="-2921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Char char="—"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2pPr>
            <a:lvl3pPr marL="1371600" marR="0" lvl="2" indent="-2921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Char char="—"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3pPr>
            <a:lvl4pPr marL="1828800" marR="0" lvl="3" indent="-2286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  <a:defRPr sz="1200" b="1" i="0" u="none" strike="noStrike" cap="none">
                <a:solidFill>
                  <a:schemeClr val="dk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4pPr>
            <a:lvl5pPr marL="2286000" marR="0" lvl="4" indent="-228600" algn="l" rtl="0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  <a:defRPr sz="18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5pPr>
            <a:lvl6pPr marL="2743200" marR="0" lvl="5" indent="-2286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Z UDPGothic"/>
              <a:buNone/>
              <a:defRPr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6pPr>
            <a:lvl7pPr marL="3200400" marR="0" lvl="6" indent="-2286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7pPr>
            <a:lvl8pPr marL="3657600" marR="0" lvl="7" indent="-2921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Char char="—"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8pPr>
            <a:lvl9pPr marL="4114800" marR="0" lvl="8" indent="-22860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  <a:defRPr sz="10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929292"/>
                </a:solidFill>
                <a:latin typeface="BIZ UDPGothic"/>
                <a:ea typeface="BIZ UDPGothic"/>
                <a:cs typeface="BIZ UDPGothic"/>
                <a:sym typeface="BIZ UDP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1885205" y="382964"/>
            <a:ext cx="197187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BIZ UDPGothic"/>
              <a:buNone/>
            </a:pPr>
            <a:r>
              <a:rPr lang="ja-JP" sz="700" b="0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よりよく、寄り添う 帳票保存クラウド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81">
          <p15:clr>
            <a:srgbClr val="A4A3A4"/>
          </p15:clr>
        </p15:guide>
        <p15:guide id="2" pos="4581">
          <p15:clr>
            <a:srgbClr val="A4A3A4"/>
          </p15:clr>
        </p15:guide>
        <p15:guide id="3" orient="horz" pos="6543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"/>
          <p:cNvSpPr txBox="1">
            <a:spLocks noGrp="1"/>
          </p:cNvSpPr>
          <p:nvPr>
            <p:ph type="title"/>
          </p:nvPr>
        </p:nvSpPr>
        <p:spPr>
          <a:xfrm>
            <a:off x="300473" y="1265975"/>
            <a:ext cx="5199371" cy="1169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BIZ UDPGothic"/>
              <a:buNone/>
            </a:pPr>
            <a:r>
              <a:rPr lang="ja-JP" sz="2400" dirty="0"/>
              <a:t>「楽楽電子保存」のメール連携による</a:t>
            </a:r>
            <a:br>
              <a:rPr lang="ja-JP" sz="2400" dirty="0"/>
            </a:br>
            <a:r>
              <a:rPr lang="ja-JP" sz="2400" dirty="0"/>
              <a:t>帳票自動取込機能の利用を開始します</a:t>
            </a:r>
            <a:endParaRPr sz="2400" dirty="0"/>
          </a:p>
        </p:txBody>
      </p:sp>
      <p:sp>
        <p:nvSpPr>
          <p:cNvPr id="211" name="Google Shape;211;p1"/>
          <p:cNvSpPr txBox="1"/>
          <p:nvPr/>
        </p:nvSpPr>
        <p:spPr>
          <a:xfrm>
            <a:off x="286753" y="2620923"/>
            <a:ext cx="6985472" cy="592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IZ UDPGothic"/>
              <a:buNone/>
            </a:pPr>
            <a:r>
              <a:rPr lang="ja-JP" sz="1200" b="1" i="0" u="none" strike="noStrike" cap="none" dirty="0">
                <a:solidFill>
                  <a:srgbClr val="464646"/>
                </a:solidFill>
                <a:latin typeface="BIZ UDPGothic"/>
                <a:ea typeface="BIZ UDPGothic"/>
                <a:cs typeface="BIZ UDPGothic"/>
                <a:sym typeface="BIZ UDPGothic"/>
              </a:rPr>
              <a:t>2025年３月より、</a:t>
            </a:r>
            <a:r>
              <a:rPr lang="ja-JP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メール連携による帳票自動取込の新機能が実装されました。PCのフォルダからアップロードする他に、指定アドレスに帳票を送付することで、自動で</a:t>
            </a:r>
            <a:r>
              <a:rPr lang="ja-JP" altLang="en-US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「</a:t>
            </a:r>
            <a:r>
              <a:rPr lang="ja-JP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楽楽電子保存</a:t>
            </a:r>
            <a:r>
              <a:rPr lang="ja-JP" altLang="en-US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」</a:t>
            </a:r>
            <a:r>
              <a:rPr lang="ja-JP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にアップロードができます。</a:t>
            </a:r>
            <a:endParaRPr sz="1200" b="1" i="0" u="none" strike="noStrike" cap="none" dirty="0">
              <a:solidFill>
                <a:srgbClr val="464646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12" name="Google Shape;212;p1"/>
          <p:cNvSpPr txBox="1">
            <a:spLocks noGrp="1"/>
          </p:cNvSpPr>
          <p:nvPr>
            <p:ph type="body" idx="1"/>
          </p:nvPr>
        </p:nvSpPr>
        <p:spPr>
          <a:xfrm>
            <a:off x="300473" y="3249754"/>
            <a:ext cx="6985323" cy="273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3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</a:pPr>
            <a:r>
              <a:rPr lang="ja-JP" dirty="0">
                <a:solidFill>
                  <a:schemeClr val="dk1"/>
                </a:solidFill>
              </a:rPr>
              <a:t>＜Before＞</a:t>
            </a:r>
            <a:endParaRPr dirty="0"/>
          </a:p>
        </p:txBody>
      </p:sp>
      <p:pic>
        <p:nvPicPr>
          <p:cNvPr id="213" name="Google Shape;21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4238" y="3573085"/>
            <a:ext cx="810000" cy="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437" y="3573085"/>
            <a:ext cx="810000" cy="81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Google Shape;216;p1"/>
          <p:cNvCxnSpPr/>
          <p:nvPr/>
        </p:nvCxnSpPr>
        <p:spPr>
          <a:xfrm>
            <a:off x="2089884" y="3985165"/>
            <a:ext cx="627425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7" name="Google Shape;217;p1"/>
          <p:cNvCxnSpPr/>
          <p:nvPr/>
        </p:nvCxnSpPr>
        <p:spPr>
          <a:xfrm>
            <a:off x="4606168" y="3978085"/>
            <a:ext cx="627425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218" name="Google Shape;21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94489" y="3573085"/>
            <a:ext cx="810000" cy="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"/>
          <p:cNvSpPr txBox="1"/>
          <p:nvPr/>
        </p:nvSpPr>
        <p:spPr>
          <a:xfrm>
            <a:off x="300797" y="4409485"/>
            <a:ext cx="6984999" cy="810001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/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メールから帳票を                     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該当のファイルを選択して                  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入力項目を確認して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ダウンロードして　　　　　　　　　　　　　　  　 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</a:t>
            </a:r>
            <a:r>
              <a:rPr lang="ja-JP" altLang="en-US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「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楽楽電子保存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」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に　　　　　　　　　　　　　　　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 　保存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 PCに保存　　　　　　　　　　　　　　　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 手動でアップロード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300797" y="6417149"/>
            <a:ext cx="6984999" cy="810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216000" tIns="126000" rIns="216000" bIns="216000" anchor="t" anchorCtr="0">
            <a:noAutofit/>
          </a:bodyPr>
          <a:lstStyle/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指定のメールアドレスに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             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自動で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「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楽楽電子保存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」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に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 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帳票を添付して　　　　　　　　　　　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連携されているので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   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受領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／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送付　　　　　　　　　　　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　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 入力項目を確認して保存　　　　　　　　　　　　　　　　　　　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21" name="Google Shape;221;p1"/>
          <p:cNvSpPr txBox="1"/>
          <p:nvPr/>
        </p:nvSpPr>
        <p:spPr>
          <a:xfrm>
            <a:off x="300473" y="5320155"/>
            <a:ext cx="6985323" cy="273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3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</a:pPr>
            <a:r>
              <a:rPr lang="ja-JP" sz="1200" b="1" i="0" u="none" strike="noStrike" cap="none" dirty="0">
                <a:solidFill>
                  <a:schemeClr val="dk2"/>
                </a:solidFill>
                <a:latin typeface="BIZ UDPGothic"/>
                <a:ea typeface="BIZ UDPGothic"/>
                <a:cs typeface="BIZ UDPGothic"/>
                <a:sym typeface="BIZ UDPGothic"/>
              </a:rPr>
              <a:t>＜After＞</a:t>
            </a:r>
            <a:endParaRPr dirty="0"/>
          </a:p>
        </p:txBody>
      </p:sp>
      <p:pic>
        <p:nvPicPr>
          <p:cNvPr id="223" name="Google Shape;22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94489" y="5574663"/>
            <a:ext cx="810000" cy="81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4" name="Google Shape;224;p1"/>
          <p:cNvCxnSpPr/>
          <p:nvPr/>
        </p:nvCxnSpPr>
        <p:spPr>
          <a:xfrm>
            <a:off x="2091509" y="5984320"/>
            <a:ext cx="627425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225" name="Google Shape;22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5437" y="5574663"/>
            <a:ext cx="809625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1"/>
          <p:cNvSpPr/>
          <p:nvPr/>
        </p:nvSpPr>
        <p:spPr>
          <a:xfrm>
            <a:off x="300804" y="9517015"/>
            <a:ext cx="4959600" cy="4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27" name="Google Shape;227;p1"/>
          <p:cNvSpPr/>
          <p:nvPr/>
        </p:nvSpPr>
        <p:spPr>
          <a:xfrm>
            <a:off x="300473" y="9767172"/>
            <a:ext cx="1861800" cy="4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0" name="Google Shape;209;p1">
            <a:extLst>
              <a:ext uri="{FF2B5EF4-FFF2-40B4-BE49-F238E27FC236}">
                <a16:creationId xmlns:a16="http://schemas.microsoft.com/office/drawing/2014/main" id="{719223C6-BF8F-6953-0C59-0753D9953809}"/>
              </a:ext>
            </a:extLst>
          </p:cNvPr>
          <p:cNvSpPr txBox="1"/>
          <p:nvPr/>
        </p:nvSpPr>
        <p:spPr>
          <a:xfrm>
            <a:off x="300473" y="7377857"/>
            <a:ext cx="6985323" cy="249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3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BIZ UDPGothic"/>
              <a:buNone/>
            </a:pPr>
            <a:r>
              <a:rPr lang="ja-JP" sz="1200" b="1" i="0" u="none" strike="noStrike" cap="none" dirty="0">
                <a:solidFill>
                  <a:schemeClr val="dk2"/>
                </a:solidFill>
                <a:latin typeface="BIZ UDPGothic"/>
                <a:ea typeface="BIZ UDPGothic"/>
                <a:cs typeface="BIZ UDPGothic"/>
                <a:sym typeface="BIZ UDPGothic"/>
              </a:rPr>
              <a:t>＜</a:t>
            </a:r>
            <a:r>
              <a:rPr lang="ja-JP" altLang="en-US" sz="1200" b="1" i="0" u="none" strike="noStrike" cap="none" dirty="0">
                <a:solidFill>
                  <a:schemeClr val="dk2"/>
                </a:solidFill>
                <a:latin typeface="BIZ UDPGothic"/>
                <a:ea typeface="BIZ UDPGothic"/>
                <a:cs typeface="BIZ UDPGothic"/>
                <a:sym typeface="BIZ UDPGothic"/>
              </a:rPr>
              <a:t>ご利用方法</a:t>
            </a:r>
            <a:r>
              <a:rPr lang="ja-JP" sz="1200" b="1" i="0" u="none" strike="noStrike" cap="none" dirty="0">
                <a:solidFill>
                  <a:schemeClr val="dk2"/>
                </a:solidFill>
                <a:latin typeface="BIZ UDPGothic"/>
                <a:ea typeface="BIZ UDPGothic"/>
                <a:cs typeface="BIZ UDPGothic"/>
                <a:sym typeface="BIZ UDPGothic"/>
              </a:rPr>
              <a:t>＞　指定のメールアドレスは別途周知いたします。</a:t>
            </a:r>
            <a:endParaRPr sz="1200" b="1" i="0" u="none" strike="noStrike" cap="none" dirty="0">
              <a:solidFill>
                <a:schemeClr val="dk2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①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帳票を取引先に送る際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└　ご自身にてメールのCCに指定のメールアドレスを入れ、帳票を添付して送付してください。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②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取引先から帳票を受け取る際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 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└　取引先にメールのCCに指定メールアドレスを入れ、帳票を添付して送っていただく必要があります。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└　取引先への周知方法については別途ご案内いたします。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③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スキャナ保存をする際　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（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※設定可能な複合機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・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スキャナのみ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）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└　複合機やスキャナで生成したPDFファイルを指定メールアドレスにメール送信するよう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IZ UDPGothic"/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　　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　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 事前設定</a:t>
            </a:r>
            <a:r>
              <a:rPr lang="ja-JP" altLang="en-US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を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することで</a:t>
            </a:r>
            <a:r>
              <a:rPr lang="ja-JP" sz="1000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本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機能を利用できます。</a:t>
            </a:r>
            <a:endParaRPr sz="10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</a:pPr>
            <a:r>
              <a:rPr lang="ja-JP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本機能の利用開始のタイミングや詳細については、別途ご案内いたします。</a:t>
            </a:r>
            <a:endParaRPr sz="1200" b="1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</a:pPr>
            <a:r>
              <a:rPr lang="ja-JP" sz="1200" b="1" i="0" u="none" strike="noStrike" cap="none" dirty="0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ご協力をお願いいたします。</a:t>
            </a:r>
            <a:endParaRPr sz="1200" b="1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</a:pPr>
            <a:endParaRPr sz="12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6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IZ UDPGothic"/>
              <a:buNone/>
            </a:pPr>
            <a:endParaRPr sz="1200" b="0" i="0" u="none" strike="noStrike" cap="none" dirty="0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kus Invoice Flyer">
  <a:themeElements>
    <a:clrScheme name="ユーザー定義 2">
      <a:dk1>
        <a:srgbClr val="464646"/>
      </a:dk1>
      <a:lt1>
        <a:srgbClr val="FFFFFF"/>
      </a:lt1>
      <a:dk2>
        <a:srgbClr val="A43FD1"/>
      </a:dk2>
      <a:lt2>
        <a:srgbClr val="E6E6E6"/>
      </a:lt2>
      <a:accent1>
        <a:srgbClr val="A43FD1"/>
      </a:accent1>
      <a:accent2>
        <a:srgbClr val="5E1091"/>
      </a:accent2>
      <a:accent3>
        <a:srgbClr val="8905CE"/>
      </a:accent3>
      <a:accent4>
        <a:srgbClr val="D078FF"/>
      </a:accent4>
      <a:accent5>
        <a:srgbClr val="D8C6F4"/>
      </a:accent5>
      <a:accent6>
        <a:srgbClr val="FFF980"/>
      </a:accent6>
      <a:hlink>
        <a:srgbClr val="A43FD1"/>
      </a:hlink>
      <a:folHlink>
        <a:srgbClr val="D8C6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290</Words>
  <Application>Microsoft Office PowerPoint</Application>
  <PresentationFormat>ユーザー設定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BIZ UDPゴシック</vt:lpstr>
      <vt:lpstr>Arial</vt:lpstr>
      <vt:lpstr>Rakus Invoice Flyer</vt:lpstr>
      <vt:lpstr>「楽楽電子保存」のメール連携による 帳票自動取込機能の利用を開始します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枦木 優希</dc:creator>
  <cp:lastModifiedBy>Yumi Maeda</cp:lastModifiedBy>
  <cp:revision>10</cp:revision>
  <dcterms:created xsi:type="dcterms:W3CDTF">2023-04-05T05:53:37Z</dcterms:created>
  <dcterms:modified xsi:type="dcterms:W3CDTF">2025-03-05T02:56:45Z</dcterms:modified>
</cp:coreProperties>
</file>